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06B"/>
    <a:srgbClr val="B5C645"/>
    <a:srgbClr val="FFFFFF"/>
    <a:srgbClr val="658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20A64-6E13-46AA-8F47-E16EB2E4955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910FE-89B3-49CD-8942-6834F11C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EBEA-DF62-4781-9D0E-541AACD2E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7DC5E-ECB3-4195-B7E1-0B5CA4E1D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66816-2499-4F7A-BABB-E5471605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763-BF60-46EB-B7E1-092FC02C3DA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0079A-ACA0-4EFE-8339-EE12C6BA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CC6CE-F507-476B-90FE-9280DC07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EA23-AA19-4C43-AABE-705813F8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1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5F12-7DBA-43E5-AC70-A7BEB082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B9C03-DD08-476A-8B0E-50749A273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02EF1-BCAA-4AC9-9DE5-A5DA8CE3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763-BF60-46EB-B7E1-092FC02C3DA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69EA9-576F-4155-AE88-DD4912BC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E7AB7-B35D-4A62-81D4-353784A2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EA23-AA19-4C43-AABE-705813F8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5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B10EC-E9A9-4517-B157-DE8974FD4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4353E-6BFB-44D3-B8E3-4DF2F8CC9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F79EE-4FB3-49B0-94FC-F7BBF3CA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763-BF60-46EB-B7E1-092FC02C3DA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124FF-C771-4E12-B1AF-7E0AF45C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47B62-099E-433C-9B7E-53F46D6D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EA23-AA19-4C43-AABE-705813F8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C920-351C-4FF6-84B6-5C418C1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3163C-DCC1-4288-8E35-82E1C5997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FDED0-7441-42D4-B919-5A5FE3ED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763-BF60-46EB-B7E1-092FC02C3DA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9FCCF-87BC-4B89-BB31-6A49348C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1D59D-0006-474C-B4EB-973D6A27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EA23-AA19-4C43-AABE-705813F8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FA5DA-F7B7-4FB9-B48E-D5E7DCB48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B5A01-3876-4632-86A0-930BBE2D3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1CA79-5F9D-40E7-ACCD-91F01BEE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763-BF60-46EB-B7E1-092FC02C3DA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FD175-83C2-41DF-86FF-18603913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4CE45-F1BF-456D-A42B-E6D912E9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EA23-AA19-4C43-AABE-705813F8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7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BC64-C932-4DFD-85B3-9DE90F07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D7406-BC02-4A21-8054-093A08B79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243B9-68FF-4306-AE92-AB6271D06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75E73-3962-4E22-8CD4-FE0B217F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763-BF60-46EB-B7E1-092FC02C3DA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48EFA-1CB0-4B5C-9B3D-44EB58AC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AB418-3E3D-4640-9463-98010561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EA23-AA19-4C43-AABE-705813F8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3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0D10-1461-4521-ABC8-D08A1EF4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62D38-D03A-40DB-B974-95EC1B074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AB6B7-DD62-44E0-A946-77DF331AC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D5A8C-31AB-4DF3-931F-58CE69F8C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4F85DE-0EE2-4A7D-B463-D7530409C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F77B8C-87FA-4A39-848D-15119C77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763-BF60-46EB-B7E1-092FC02C3DA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A4F5DD-DC0E-47C8-870E-85934628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3D727-EFE6-45BD-829D-DD91E1D8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EA23-AA19-4C43-AABE-705813F8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BE45B-C58B-44B6-AA79-F0DB0A0C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5E6C1-8942-4438-BB8F-F66D3DBF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763-BF60-46EB-B7E1-092FC02C3DA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BD39C-6777-4CEC-8FAD-8D52118B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F23F6-B6CA-4B0A-8D36-71926B71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EA23-AA19-4C43-AABE-705813F8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2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E1ED0-2CF2-4FD5-B3B4-B857FB87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763-BF60-46EB-B7E1-092FC02C3DA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A9594-079B-4818-ACFC-2BDAC950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8D285-A3F5-4649-9003-377F3CFE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EA23-AA19-4C43-AABE-705813F8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47BD-F48F-4B63-B9B4-F221C811E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D9311-5430-4B2B-8EA5-B6B599D47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3E89B-E55F-4D2A-996B-28436B8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8B60D-BFB8-4618-841A-2E9CE0AA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763-BF60-46EB-B7E1-092FC02C3DA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2F009-A6C7-47C6-8AC3-84A26094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1F111-75BE-4894-9693-204E7EB8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EA23-AA19-4C43-AABE-705813F8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3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9703-9F9A-49D4-BCF8-89660DBF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B235C-B931-4E4D-9E61-CA3A4D211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C2F86-33E5-43A5-B572-6BEF16891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ADAC8-DDCE-405D-95AA-44B51A9D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9763-BF60-46EB-B7E1-092FC02C3DA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C7EA7-0235-4687-B2E3-31FE5BAF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925AF-8A81-4A98-9467-B9F29DFF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EA23-AA19-4C43-AABE-705813F8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4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42E7A-0867-41A9-A8CF-283EEB1C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2A32D-A7A8-4163-B5F7-9A96BE678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935E2-FB0F-4981-BF30-3F654C9BA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19763-BF60-46EB-B7E1-092FC02C3DA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15084-3727-4B3C-A473-A7DCDDEB1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40DBE-BB3B-4346-A1BF-5117A42E7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EA23-AA19-4C43-AABE-705813F8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2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x6HUNTnXUw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asklistenlearn.org/games/" TargetMode="External"/><Relationship Id="rId7" Type="http://schemas.openxmlformats.org/officeDocument/2006/relationships/image" Target="../media/image27.svg"/><Relationship Id="rId2" Type="http://schemas.openxmlformats.org/officeDocument/2006/relationships/hyperlink" Target="https://www.youtube.com/watch?v=7x6HUNTnXUw&amp;list=PLGT-VCgldcdY6jWfzmEyzuV3hzfhaSjTH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7D0BB-94B8-4C4D-A996-43F114F90E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50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05FB7-6FE1-495C-87E4-49236FE52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7368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B5C645"/>
                </a:solidFill>
              </a:rPr>
              <a:t>Alcohol and Your Developing Brain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9B567-4116-4527-819D-ED23A123F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7043"/>
            <a:ext cx="9144000" cy="1655762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An exploration of how alcohol affects the developing brain for:</a:t>
            </a:r>
          </a:p>
          <a:p>
            <a:r>
              <a:rPr lang="en-US" i="1" dirty="0">
                <a:solidFill>
                  <a:schemeClr val="bg1"/>
                </a:solidFill>
              </a:rPr>
              <a:t> Grades 4-7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B5394F2-AD0D-4F24-B451-41DE66E7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7760" y="172991"/>
            <a:ext cx="2350827" cy="9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1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02758CA-5B1A-4A6C-9A43-B87D33C22289}"/>
              </a:ext>
            </a:extLst>
          </p:cNvPr>
          <p:cNvSpPr/>
          <p:nvPr/>
        </p:nvSpPr>
        <p:spPr>
          <a:xfrm>
            <a:off x="0" y="6009477"/>
            <a:ext cx="12192000" cy="866106"/>
          </a:xfrm>
          <a:prstGeom prst="rect">
            <a:avLst/>
          </a:prstGeom>
          <a:solidFill>
            <a:srgbClr val="B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5C64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D22B9-87DB-4D46-9D83-D8509AC98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044"/>
            <a:ext cx="10515600" cy="3829207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1D506B"/>
                </a:solidFill>
              </a:rPr>
              <a:t>Separate half the class into the A-Team, a quarter of the class into the E-Team, and the remaining quarter into the I-Team. Have the I-Team and E-Team line up on one side of a classroom or outdoor play area. 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solidFill>
                  <a:srgbClr val="1D506B"/>
                </a:solidFill>
              </a:rPr>
              <a:t>After playing, discuss the following as a group:</a:t>
            </a:r>
          </a:p>
          <a:p>
            <a:pPr lvl="1"/>
            <a:r>
              <a:rPr lang="en-US" dirty="0">
                <a:solidFill>
                  <a:srgbClr val="1D506B"/>
                </a:solidFill>
              </a:rPr>
              <a:t>What happened during the game? </a:t>
            </a:r>
          </a:p>
          <a:p>
            <a:pPr lvl="1"/>
            <a:r>
              <a:rPr lang="en-US" dirty="0">
                <a:solidFill>
                  <a:srgbClr val="1D506B"/>
                </a:solidFill>
              </a:rPr>
              <a:t>What patterns did you notice? </a:t>
            </a:r>
          </a:p>
          <a:p>
            <a:pPr lvl="1"/>
            <a:r>
              <a:rPr lang="en-US" dirty="0">
                <a:solidFill>
                  <a:srgbClr val="1D506B"/>
                </a:solidFill>
              </a:rPr>
              <a:t>Was that a balanced or fair game?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ED9F1-2981-47A3-9F04-2977DDDD0520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D50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3D9A0-6778-4878-936E-5881EB84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B5C645"/>
                </a:solidFill>
              </a:rPr>
              <a:t>Pre-Lesson Activity: Neurotransmitter Tag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3EE78A-213A-4FBA-95D5-A1D328A0FEF0}"/>
              </a:ext>
            </a:extLst>
          </p:cNvPr>
          <p:cNvSpPr/>
          <p:nvPr/>
        </p:nvSpPr>
        <p:spPr>
          <a:xfrm>
            <a:off x="601532" y="1825625"/>
            <a:ext cx="473336" cy="473336"/>
          </a:xfrm>
          <a:prstGeom prst="ellipse">
            <a:avLst/>
          </a:prstGeom>
          <a:solidFill>
            <a:srgbClr val="B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3D1D-8916-4550-8C1C-C1F378C3CCB0}"/>
              </a:ext>
            </a:extLst>
          </p:cNvPr>
          <p:cNvSpPr txBox="1"/>
          <p:nvPr/>
        </p:nvSpPr>
        <p:spPr>
          <a:xfrm>
            <a:off x="692973" y="1888385"/>
            <a:ext cx="35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506B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0B7155-C507-4089-84DA-34B4DC0C4016}"/>
              </a:ext>
            </a:extLst>
          </p:cNvPr>
          <p:cNvSpPr/>
          <p:nvPr/>
        </p:nvSpPr>
        <p:spPr>
          <a:xfrm>
            <a:off x="601532" y="3569202"/>
            <a:ext cx="473336" cy="473336"/>
          </a:xfrm>
          <a:prstGeom prst="ellipse">
            <a:avLst/>
          </a:prstGeom>
          <a:solidFill>
            <a:srgbClr val="B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7A269-CEC9-4BF3-85B4-438F94932C32}"/>
              </a:ext>
            </a:extLst>
          </p:cNvPr>
          <p:cNvSpPr txBox="1"/>
          <p:nvPr/>
        </p:nvSpPr>
        <p:spPr>
          <a:xfrm>
            <a:off x="692973" y="3631962"/>
            <a:ext cx="35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506B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2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B01A819-886E-47F1-9A86-5751EBB7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156" y="4714081"/>
            <a:ext cx="890062" cy="99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8635DFD-7EB3-4479-ADDF-B445109CC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3136" y="4470221"/>
            <a:ext cx="1071394" cy="12759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1E0A5C7-54C9-4501-B12E-F56871F65966}"/>
              </a:ext>
            </a:extLst>
          </p:cNvPr>
          <p:cNvSpPr txBox="1"/>
          <p:nvPr/>
        </p:nvSpPr>
        <p:spPr>
          <a:xfrm>
            <a:off x="10720302" y="4046086"/>
            <a:ext cx="97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Team 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D10EB0-C44D-4E35-8CD4-648E6DDEEB47}"/>
              </a:ext>
            </a:extLst>
          </p:cNvPr>
          <p:cNvSpPr txBox="1"/>
          <p:nvPr/>
        </p:nvSpPr>
        <p:spPr>
          <a:xfrm>
            <a:off x="6736273" y="4060810"/>
            <a:ext cx="74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Team 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D751ED-784E-46C4-A57A-6B4CC9ADF943}"/>
              </a:ext>
            </a:extLst>
          </p:cNvPr>
          <p:cNvSpPr txBox="1"/>
          <p:nvPr/>
        </p:nvSpPr>
        <p:spPr>
          <a:xfrm>
            <a:off x="8690058" y="4064950"/>
            <a:ext cx="700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Team 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B215683-BA06-4038-B282-65D2A07C1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1106" y="6078342"/>
            <a:ext cx="1617666" cy="6532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5C7CE1-D297-4F2E-9CEA-815319ED132E}"/>
              </a:ext>
            </a:extLst>
          </p:cNvPr>
          <p:cNvSpPr/>
          <p:nvPr/>
        </p:nvSpPr>
        <p:spPr>
          <a:xfrm>
            <a:off x="10064917" y="4375641"/>
            <a:ext cx="1986448" cy="15256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A60C50-1486-443A-AAA6-589A2FBA34B7}"/>
              </a:ext>
            </a:extLst>
          </p:cNvPr>
          <p:cNvSpPr/>
          <p:nvPr/>
        </p:nvSpPr>
        <p:spPr>
          <a:xfrm>
            <a:off x="6095246" y="4375642"/>
            <a:ext cx="1986448" cy="15256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598C35-B4DA-4293-8439-0480D61C756E}"/>
              </a:ext>
            </a:extLst>
          </p:cNvPr>
          <p:cNvSpPr/>
          <p:nvPr/>
        </p:nvSpPr>
        <p:spPr>
          <a:xfrm>
            <a:off x="8201889" y="4375642"/>
            <a:ext cx="1725548" cy="151237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E10F79C-6AB3-4327-8EE9-5D271BED5C06}"/>
              </a:ext>
            </a:extLst>
          </p:cNvPr>
          <p:cNvGrpSpPr/>
          <p:nvPr/>
        </p:nvGrpSpPr>
        <p:grpSpPr>
          <a:xfrm>
            <a:off x="6189977" y="4524508"/>
            <a:ext cx="5648468" cy="1340199"/>
            <a:chOff x="5891430" y="4442914"/>
            <a:chExt cx="5940979" cy="140960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5E2445-46F8-464A-8BBE-DC762D8037DF}"/>
                </a:ext>
              </a:extLst>
            </p:cNvPr>
            <p:cNvGrpSpPr/>
            <p:nvPr/>
          </p:nvGrpSpPr>
          <p:grpSpPr>
            <a:xfrm>
              <a:off x="5891430" y="4442914"/>
              <a:ext cx="5782034" cy="1387987"/>
              <a:chOff x="4047854" y="4131938"/>
              <a:chExt cx="7529911" cy="1874156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34E8DAEF-C5E4-4B38-B2B5-273320236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072313" y="4131938"/>
                <a:ext cx="933491" cy="1477581"/>
              </a:xfrm>
              <a:prstGeom prst="rect">
                <a:avLst/>
              </a:prstGeom>
            </p:spPr>
          </p:pic>
          <p:pic>
            <p:nvPicPr>
              <p:cNvPr id="4" name="Graphic 3">
                <a:extLst>
                  <a:ext uri="{FF2B5EF4-FFF2-40B4-BE49-F238E27FC236}">
                    <a16:creationId xmlns:a16="http://schemas.microsoft.com/office/drawing/2014/main" id="{BE3E565E-B21B-4BD8-A167-80E00CF06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681559" y="4195482"/>
                <a:ext cx="896206" cy="1326786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BF3E26ED-880E-470D-89C9-892B4354A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047854" y="4870728"/>
                <a:ext cx="1483194" cy="1135366"/>
              </a:xfrm>
              <a:prstGeom prst="rect">
                <a:avLst/>
              </a:prstGeom>
            </p:spPr>
          </p:pic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A0D33CD4-F492-4634-8F38-5F6E9D9E3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053979" y="5092770"/>
              <a:ext cx="778430" cy="759747"/>
            </a:xfrm>
            <a:prstGeom prst="rect">
              <a:avLst/>
            </a:prstGeom>
          </p:spPr>
        </p:pic>
      </p:grpSp>
      <p:sp>
        <p:nvSpPr>
          <p:cNvPr id="37" name="Slide Number Placeholder 20">
            <a:extLst>
              <a:ext uri="{FF2B5EF4-FFF2-40B4-BE49-F238E27FC236}">
                <a16:creationId xmlns:a16="http://schemas.microsoft.com/office/drawing/2014/main" id="{FFEF0970-8EB2-4826-A3CB-8DE5311F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228" y="6259967"/>
            <a:ext cx="2743200" cy="365125"/>
          </a:xfrm>
        </p:spPr>
        <p:txBody>
          <a:bodyPr/>
          <a:lstStyle/>
          <a:p>
            <a:pPr algn="l"/>
            <a:fld id="{F028EA23-AA19-4C43-AABE-705813F80F72}" type="slidenum">
              <a:rPr lang="en-US" smtClean="0">
                <a:solidFill>
                  <a:srgbClr val="1D506B"/>
                </a:solidFill>
              </a:rPr>
              <a:pPr algn="l"/>
              <a:t>2</a:t>
            </a:fld>
            <a:endParaRPr lang="en-US" dirty="0">
              <a:solidFill>
                <a:srgbClr val="1D506B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D56D4F35-E91D-472D-B354-487097C5B7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74796" y="4783423"/>
            <a:ext cx="646854" cy="102735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ED69AF9-E871-471D-B8FE-3738401057E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95141" y="4923603"/>
            <a:ext cx="915045" cy="8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8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547E5B0-0502-46CD-8C9F-882640E43384}"/>
              </a:ext>
            </a:extLst>
          </p:cNvPr>
          <p:cNvSpPr/>
          <p:nvPr/>
        </p:nvSpPr>
        <p:spPr>
          <a:xfrm>
            <a:off x="0" y="6009477"/>
            <a:ext cx="12192000" cy="866106"/>
          </a:xfrm>
          <a:prstGeom prst="rect">
            <a:avLst/>
          </a:prstGeom>
          <a:solidFill>
            <a:srgbClr val="B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5C645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D346360-C6A2-4978-98B1-D386F94EE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1106" y="6078342"/>
            <a:ext cx="1617666" cy="6532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6F611F-8C28-4687-BA37-88C0B5419158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D50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9D04E-51E6-49DC-B094-1ED72952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B5C645"/>
                </a:solidFill>
              </a:rPr>
              <a:t>How Alcohol Affects the Developing Brain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AB9C96-8380-40C0-B985-6A31A94E6B1C}"/>
              </a:ext>
            </a:extLst>
          </p:cNvPr>
          <p:cNvSpPr/>
          <p:nvPr/>
        </p:nvSpPr>
        <p:spPr>
          <a:xfrm>
            <a:off x="7282033" y="1619865"/>
            <a:ext cx="473336" cy="473336"/>
          </a:xfrm>
          <a:prstGeom prst="ellipse">
            <a:avLst/>
          </a:prstGeom>
          <a:solidFill>
            <a:srgbClr val="B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8706B-10DF-498B-8C1D-2E5A3068C954}"/>
              </a:ext>
            </a:extLst>
          </p:cNvPr>
          <p:cNvSpPr txBox="1"/>
          <p:nvPr/>
        </p:nvSpPr>
        <p:spPr>
          <a:xfrm>
            <a:off x="7373474" y="1682625"/>
            <a:ext cx="35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506B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4EDCCD-122B-4459-A06E-4FDDD738FA1A}"/>
              </a:ext>
            </a:extLst>
          </p:cNvPr>
          <p:cNvSpPr/>
          <p:nvPr/>
        </p:nvSpPr>
        <p:spPr>
          <a:xfrm>
            <a:off x="7282033" y="2387951"/>
            <a:ext cx="473336" cy="473336"/>
          </a:xfrm>
          <a:prstGeom prst="ellipse">
            <a:avLst/>
          </a:prstGeom>
          <a:solidFill>
            <a:srgbClr val="B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02CD1-8384-41D7-9075-6BCE44EC7033}"/>
              </a:ext>
            </a:extLst>
          </p:cNvPr>
          <p:cNvSpPr txBox="1"/>
          <p:nvPr/>
        </p:nvSpPr>
        <p:spPr>
          <a:xfrm>
            <a:off x="7373474" y="2450711"/>
            <a:ext cx="35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506B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F4677B-B8A4-4E79-8554-2EA68417F0F2}"/>
              </a:ext>
            </a:extLst>
          </p:cNvPr>
          <p:cNvSpPr/>
          <p:nvPr/>
        </p:nvSpPr>
        <p:spPr>
          <a:xfrm>
            <a:off x="7282033" y="3439105"/>
            <a:ext cx="473336" cy="473336"/>
          </a:xfrm>
          <a:prstGeom prst="ellipse">
            <a:avLst/>
          </a:prstGeom>
          <a:solidFill>
            <a:srgbClr val="B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57BD8-0C5A-4CC1-806A-9AA89B917681}"/>
              </a:ext>
            </a:extLst>
          </p:cNvPr>
          <p:cNvSpPr txBox="1"/>
          <p:nvPr/>
        </p:nvSpPr>
        <p:spPr>
          <a:xfrm>
            <a:off x="7373474" y="3501865"/>
            <a:ext cx="35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506B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E1F376-FB8C-44CC-95C1-1B8B16515185}"/>
              </a:ext>
            </a:extLst>
          </p:cNvPr>
          <p:cNvSpPr/>
          <p:nvPr/>
        </p:nvSpPr>
        <p:spPr>
          <a:xfrm>
            <a:off x="7308926" y="4285112"/>
            <a:ext cx="473336" cy="473336"/>
          </a:xfrm>
          <a:prstGeom prst="ellipse">
            <a:avLst/>
          </a:prstGeom>
          <a:solidFill>
            <a:srgbClr val="B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417083-7A2F-482B-A52A-A2C3CBA3BE88}"/>
              </a:ext>
            </a:extLst>
          </p:cNvPr>
          <p:cNvSpPr txBox="1"/>
          <p:nvPr/>
        </p:nvSpPr>
        <p:spPr>
          <a:xfrm>
            <a:off x="7400367" y="4347872"/>
            <a:ext cx="35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506B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003092-DA99-4BC8-8E02-F14C6621677A}"/>
              </a:ext>
            </a:extLst>
          </p:cNvPr>
          <p:cNvSpPr/>
          <p:nvPr/>
        </p:nvSpPr>
        <p:spPr>
          <a:xfrm>
            <a:off x="7308926" y="5101707"/>
            <a:ext cx="473336" cy="473336"/>
          </a:xfrm>
          <a:prstGeom prst="ellipse">
            <a:avLst/>
          </a:prstGeom>
          <a:solidFill>
            <a:srgbClr val="B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F73067-6915-4D00-A691-0BF7AF8A6F40}"/>
              </a:ext>
            </a:extLst>
          </p:cNvPr>
          <p:cNvSpPr txBox="1"/>
          <p:nvPr/>
        </p:nvSpPr>
        <p:spPr>
          <a:xfrm>
            <a:off x="7400367" y="5164467"/>
            <a:ext cx="35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506B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629FC5-72F3-4CBB-B3E5-BA0868248EB9}"/>
              </a:ext>
            </a:extLst>
          </p:cNvPr>
          <p:cNvSpPr txBox="1"/>
          <p:nvPr/>
        </p:nvSpPr>
        <p:spPr>
          <a:xfrm>
            <a:off x="7833632" y="1678855"/>
            <a:ext cx="414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D506B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What is neuroscience?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B0BED-72BB-4991-AEED-FD22BD35441E}"/>
              </a:ext>
            </a:extLst>
          </p:cNvPr>
          <p:cNvSpPr txBox="1"/>
          <p:nvPr/>
        </p:nvSpPr>
        <p:spPr>
          <a:xfrm>
            <a:off x="7846810" y="2442734"/>
            <a:ext cx="4145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D506B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What do you think “vital involuntary actions” are? What are two examples from the video?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837E1D-CA2E-47DD-84DB-288CCDCC5099}"/>
              </a:ext>
            </a:extLst>
          </p:cNvPr>
          <p:cNvSpPr txBox="1"/>
          <p:nvPr/>
        </p:nvSpPr>
        <p:spPr>
          <a:xfrm>
            <a:off x="7846810" y="3484737"/>
            <a:ext cx="4145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D506B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What are the two types of neurotransmitters?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1AC3CC-D9BE-426E-A84D-A6384C064C0A}"/>
              </a:ext>
            </a:extLst>
          </p:cNvPr>
          <p:cNvSpPr txBox="1"/>
          <p:nvPr/>
        </p:nvSpPr>
        <p:spPr>
          <a:xfrm>
            <a:off x="7855781" y="4318509"/>
            <a:ext cx="4145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D506B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Does alcohol slow down or speed up brain function?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C7AC69-ED48-4D33-A1EB-8025B969241E}"/>
              </a:ext>
            </a:extLst>
          </p:cNvPr>
          <p:cNvSpPr txBox="1"/>
          <p:nvPr/>
        </p:nvSpPr>
        <p:spPr>
          <a:xfrm>
            <a:off x="7828888" y="5134060"/>
            <a:ext cx="4145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D506B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Summarize the overall message of the video. </a:t>
            </a:r>
          </a:p>
          <a:p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6F8A9A7-689C-44EF-92EB-5F76FEBF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228" y="6259967"/>
            <a:ext cx="2743200" cy="365125"/>
          </a:xfrm>
        </p:spPr>
        <p:txBody>
          <a:bodyPr/>
          <a:lstStyle/>
          <a:p>
            <a:pPr algn="l"/>
            <a:fld id="{F028EA23-AA19-4C43-AABE-705813F80F72}" type="slidenum">
              <a:rPr lang="en-US" smtClean="0">
                <a:solidFill>
                  <a:srgbClr val="1D506B"/>
                </a:solidFill>
              </a:rPr>
              <a:pPr algn="l"/>
              <a:t>3</a:t>
            </a:fld>
            <a:endParaRPr lang="en-US" dirty="0">
              <a:solidFill>
                <a:srgbClr val="1D506B"/>
              </a:solidFill>
            </a:endParaRP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6709D9F1-90B1-4B29-B4B3-09C4925860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7720" y="1678855"/>
            <a:ext cx="6853234" cy="38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5881F1-822D-409D-89B1-60315AE8F8FF}"/>
              </a:ext>
            </a:extLst>
          </p:cNvPr>
          <p:cNvSpPr/>
          <p:nvPr/>
        </p:nvSpPr>
        <p:spPr>
          <a:xfrm>
            <a:off x="0" y="6009477"/>
            <a:ext cx="12192000" cy="866106"/>
          </a:xfrm>
          <a:prstGeom prst="rect">
            <a:avLst/>
          </a:prstGeom>
          <a:solidFill>
            <a:srgbClr val="B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5C645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A76688-DD17-4887-A88B-59B65A0B4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1106" y="6078342"/>
            <a:ext cx="1617666" cy="6532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C7175D-F543-47ED-89FE-4647CA8DFF24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D50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4F96C-1701-47CD-B971-0D7E540E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48" y="-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B5C645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626A0-E62B-4F52-9AA7-43C3A9AE0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534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1D506B"/>
                </a:solidFill>
              </a:rPr>
              <a:t>Students: get into groups to discuss your answers to the comprehension questions. </a:t>
            </a:r>
          </a:p>
          <a:p>
            <a:endParaRPr lang="en-US" dirty="0">
              <a:solidFill>
                <a:srgbClr val="1D506B"/>
              </a:solidFill>
            </a:endParaRPr>
          </a:p>
          <a:p>
            <a:r>
              <a:rPr lang="en-US" dirty="0">
                <a:solidFill>
                  <a:srgbClr val="1D506B"/>
                </a:solidFill>
              </a:rPr>
              <a:t>Discussion: </a:t>
            </a:r>
          </a:p>
          <a:p>
            <a:pPr lvl="1"/>
            <a:r>
              <a:rPr lang="en-US" dirty="0">
                <a:solidFill>
                  <a:srgbClr val="1D506B"/>
                </a:solidFill>
              </a:rPr>
              <a:t>Why do you think we played that game at the beginning of the lesson? </a:t>
            </a:r>
          </a:p>
          <a:p>
            <a:pPr lvl="1"/>
            <a:r>
              <a:rPr lang="en-US" dirty="0">
                <a:solidFill>
                  <a:srgbClr val="1D506B"/>
                </a:solidFill>
              </a:rPr>
              <a:t>What did the three different teams represent? 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F93F91B-0BEB-47FA-AF7D-E86686271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8608" y="4175058"/>
            <a:ext cx="2023607" cy="170978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65D117E-485B-44F1-82AB-6C5297953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1879" y="4175058"/>
            <a:ext cx="972067" cy="15438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BB93B31-B44E-4EA5-9A6C-3F2BD5B1DA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2358" y="4829540"/>
            <a:ext cx="1215817" cy="930692"/>
          </a:xfrm>
          <a:prstGeom prst="rect">
            <a:avLst/>
          </a:prstGeom>
        </p:spPr>
      </p:pic>
      <p:sp>
        <p:nvSpPr>
          <p:cNvPr id="11" name="Slide Number Placeholder 20">
            <a:extLst>
              <a:ext uri="{FF2B5EF4-FFF2-40B4-BE49-F238E27FC236}">
                <a16:creationId xmlns:a16="http://schemas.microsoft.com/office/drawing/2014/main" id="{53640EAB-6761-48AF-A7F2-AE36831A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228" y="6259967"/>
            <a:ext cx="2743200" cy="365125"/>
          </a:xfrm>
        </p:spPr>
        <p:txBody>
          <a:bodyPr/>
          <a:lstStyle/>
          <a:p>
            <a:pPr algn="l"/>
            <a:fld id="{F028EA23-AA19-4C43-AABE-705813F80F72}" type="slidenum">
              <a:rPr lang="en-US" smtClean="0">
                <a:solidFill>
                  <a:srgbClr val="1D506B"/>
                </a:solidFill>
              </a:rPr>
              <a:pPr algn="l"/>
              <a:t>4</a:t>
            </a:fld>
            <a:endParaRPr lang="en-US" dirty="0">
              <a:solidFill>
                <a:srgbClr val="1D5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9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86DE0E-3B27-4BD1-95BD-12A193ACC10C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D50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940C1-ABC4-4DEC-8F27-BF230A69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6" y="3692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B5C645"/>
                </a:solidFill>
              </a:rPr>
              <a:t>Activity: Neuron Bobsled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0DF11-59AE-4921-B587-44B4B0397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313"/>
            <a:ext cx="10515600" cy="4351338"/>
          </a:xfrm>
        </p:spPr>
        <p:txBody>
          <a:bodyPr/>
          <a:lstStyle/>
          <a:p>
            <a:r>
              <a:rPr lang="en-US" sz="2400" dirty="0">
                <a:solidFill>
                  <a:srgbClr val="1D506B"/>
                </a:solidFill>
              </a:rPr>
              <a:t>Students (in groups of 5-6) stand behind one another with their hands on each other’s shoulders, in a conga line. </a:t>
            </a:r>
          </a:p>
          <a:p>
            <a:endParaRPr lang="en-US" sz="2400" dirty="0">
              <a:solidFill>
                <a:srgbClr val="1D506B"/>
              </a:solidFill>
            </a:endParaRPr>
          </a:p>
          <a:p>
            <a:r>
              <a:rPr lang="en-US" sz="2400" dirty="0">
                <a:solidFill>
                  <a:srgbClr val="1D506B"/>
                </a:solidFill>
              </a:rPr>
              <a:t>Tell students, </a:t>
            </a:r>
            <a:r>
              <a:rPr lang="en-US" sz="2400" b="1" dirty="0">
                <a:solidFill>
                  <a:srgbClr val="1D506B"/>
                </a:solidFill>
              </a:rPr>
              <a:t>“Neurotransmitters go!” </a:t>
            </a:r>
            <a:r>
              <a:rPr lang="en-US" sz="2400" dirty="0">
                <a:solidFill>
                  <a:srgbClr val="1D506B"/>
                </a:solidFill>
              </a:rPr>
              <a:t>and the groups will all start walking around the room any way they want to go, being careful not to run into another group.</a:t>
            </a:r>
          </a:p>
          <a:p>
            <a:endParaRPr lang="en-US" sz="2400" dirty="0">
              <a:solidFill>
                <a:srgbClr val="1D506B"/>
              </a:solidFill>
            </a:endParaRPr>
          </a:p>
          <a:p>
            <a:r>
              <a:rPr lang="en-US" sz="2400" dirty="0">
                <a:solidFill>
                  <a:srgbClr val="1D506B"/>
                </a:solidFill>
              </a:rPr>
              <a:t>Rules:</a:t>
            </a:r>
          </a:p>
          <a:p>
            <a:pPr lvl="1"/>
            <a:r>
              <a:rPr lang="en-US" sz="2000" dirty="0">
                <a:solidFill>
                  <a:srgbClr val="1D506B"/>
                </a:solidFill>
              </a:rPr>
              <a:t>When you say </a:t>
            </a:r>
            <a:r>
              <a:rPr lang="en-US" sz="2000" dirty="0">
                <a:solidFill>
                  <a:srgbClr val="00B050"/>
                </a:solidFill>
              </a:rPr>
              <a:t>“excitatory” </a:t>
            </a:r>
            <a:r>
              <a:rPr lang="en-US" sz="2000" dirty="0">
                <a:solidFill>
                  <a:srgbClr val="1D506B"/>
                </a:solidFill>
              </a:rPr>
              <a:t>students will move at a faster pace. </a:t>
            </a:r>
          </a:p>
          <a:p>
            <a:pPr lvl="1"/>
            <a:r>
              <a:rPr lang="en-US" sz="2000" dirty="0">
                <a:solidFill>
                  <a:srgbClr val="1D506B"/>
                </a:solidFill>
              </a:rPr>
              <a:t>When you say </a:t>
            </a:r>
            <a:r>
              <a:rPr lang="en-US" sz="2000" dirty="0">
                <a:solidFill>
                  <a:srgbClr val="FF0000"/>
                </a:solidFill>
              </a:rPr>
              <a:t>“inhibitory” </a:t>
            </a:r>
            <a:r>
              <a:rPr lang="en-US" sz="2000" dirty="0">
                <a:solidFill>
                  <a:srgbClr val="1D506B"/>
                </a:solidFill>
              </a:rPr>
              <a:t>students will move at a slower pace. </a:t>
            </a:r>
          </a:p>
          <a:p>
            <a:pPr lvl="1"/>
            <a:r>
              <a:rPr lang="en-US" sz="2000" dirty="0">
                <a:solidFill>
                  <a:srgbClr val="1D506B"/>
                </a:solidFill>
              </a:rPr>
              <a:t>When you say </a:t>
            </a:r>
            <a:r>
              <a:rPr lang="en-US" sz="2000" dirty="0">
                <a:solidFill>
                  <a:srgbClr val="0070C0"/>
                </a:solidFill>
              </a:rPr>
              <a:t>“balanced” </a:t>
            </a:r>
            <a:r>
              <a:rPr lang="en-US" sz="2000" dirty="0">
                <a:solidFill>
                  <a:srgbClr val="1D506B"/>
                </a:solidFill>
              </a:rPr>
              <a:t>students will move at a moderate pace.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97554A-433D-4B5B-8016-852D27816F4A}"/>
              </a:ext>
            </a:extLst>
          </p:cNvPr>
          <p:cNvSpPr/>
          <p:nvPr/>
        </p:nvSpPr>
        <p:spPr>
          <a:xfrm>
            <a:off x="0" y="6009477"/>
            <a:ext cx="12192000" cy="866106"/>
          </a:xfrm>
          <a:prstGeom prst="rect">
            <a:avLst/>
          </a:prstGeom>
          <a:solidFill>
            <a:srgbClr val="B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5C645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0E995A2-632B-4627-86F7-32B80970C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1106" y="6078342"/>
            <a:ext cx="1617666" cy="653288"/>
          </a:xfrm>
          <a:prstGeom prst="rect">
            <a:avLst/>
          </a:prstGeom>
        </p:spPr>
      </p:pic>
      <p:sp>
        <p:nvSpPr>
          <p:cNvPr id="8" name="Slide Number Placeholder 20">
            <a:extLst>
              <a:ext uri="{FF2B5EF4-FFF2-40B4-BE49-F238E27FC236}">
                <a16:creationId xmlns:a16="http://schemas.microsoft.com/office/drawing/2014/main" id="{5F0EBA43-B6BA-4820-926A-DA22DDF0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228" y="6259967"/>
            <a:ext cx="2743200" cy="365125"/>
          </a:xfrm>
        </p:spPr>
        <p:txBody>
          <a:bodyPr/>
          <a:lstStyle/>
          <a:p>
            <a:pPr algn="l"/>
            <a:fld id="{F028EA23-AA19-4C43-AABE-705813F80F72}" type="slidenum">
              <a:rPr lang="en-US" smtClean="0">
                <a:solidFill>
                  <a:srgbClr val="1D506B"/>
                </a:solidFill>
              </a:rPr>
              <a:pPr algn="l"/>
              <a:t>5</a:t>
            </a:fld>
            <a:endParaRPr lang="en-US" dirty="0">
              <a:solidFill>
                <a:srgbClr val="1D5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3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14CB42-DDAC-4123-8FB1-469A754469C6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D50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01F69-B293-4AE7-9437-2A5251A4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94" y="18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B5C645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567D8-7DCA-45B9-B416-76E990839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D506B"/>
                </a:solidFill>
              </a:rPr>
              <a:t>What are the functions of inhibitory neurotransmitters?</a:t>
            </a:r>
          </a:p>
          <a:p>
            <a:r>
              <a:rPr lang="en-US" dirty="0">
                <a:solidFill>
                  <a:srgbClr val="1D506B"/>
                </a:solidFill>
              </a:rPr>
              <a:t>What are the functions of excitatory neurotransmitters?</a:t>
            </a:r>
          </a:p>
          <a:p>
            <a:r>
              <a:rPr lang="en-US" dirty="0">
                <a:solidFill>
                  <a:srgbClr val="1D506B"/>
                </a:solidFill>
              </a:rPr>
              <a:t>What happens to neurotransmitters when alcohol is in the mix?</a:t>
            </a:r>
          </a:p>
          <a:p>
            <a:endParaRPr lang="en-US" dirty="0">
              <a:solidFill>
                <a:srgbClr val="1D506B"/>
              </a:solidFill>
            </a:endParaRPr>
          </a:p>
          <a:p>
            <a:r>
              <a:rPr lang="en-US" b="1" dirty="0">
                <a:solidFill>
                  <a:srgbClr val="1D506B"/>
                </a:solidFill>
              </a:rPr>
              <a:t>What connections can you make to the first game?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8E766-8497-4F84-9AA0-E9DD24844F1A}"/>
              </a:ext>
            </a:extLst>
          </p:cNvPr>
          <p:cNvSpPr/>
          <p:nvPr/>
        </p:nvSpPr>
        <p:spPr>
          <a:xfrm>
            <a:off x="0" y="6009477"/>
            <a:ext cx="12192000" cy="866106"/>
          </a:xfrm>
          <a:prstGeom prst="rect">
            <a:avLst/>
          </a:prstGeom>
          <a:solidFill>
            <a:srgbClr val="B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5C645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243493A-E0EB-4985-B04C-A27A3F4CA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1106" y="6078342"/>
            <a:ext cx="1617666" cy="653288"/>
          </a:xfrm>
          <a:prstGeom prst="rect">
            <a:avLst/>
          </a:prstGeom>
        </p:spPr>
      </p:pic>
      <p:sp>
        <p:nvSpPr>
          <p:cNvPr id="8" name="Slide Number Placeholder 20">
            <a:extLst>
              <a:ext uri="{FF2B5EF4-FFF2-40B4-BE49-F238E27FC236}">
                <a16:creationId xmlns:a16="http://schemas.microsoft.com/office/drawing/2014/main" id="{7BD9FEFE-5E47-4964-836F-D903382B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228" y="6259967"/>
            <a:ext cx="2743200" cy="365125"/>
          </a:xfrm>
        </p:spPr>
        <p:txBody>
          <a:bodyPr/>
          <a:lstStyle/>
          <a:p>
            <a:pPr algn="l"/>
            <a:fld id="{F028EA23-AA19-4C43-AABE-705813F80F72}" type="slidenum">
              <a:rPr lang="en-US" smtClean="0">
                <a:solidFill>
                  <a:srgbClr val="1D506B"/>
                </a:solidFill>
              </a:rPr>
              <a:pPr algn="l"/>
              <a:t>6</a:t>
            </a:fld>
            <a:endParaRPr lang="en-US" dirty="0">
              <a:solidFill>
                <a:srgbClr val="1D5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3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7A40EB-4FDA-4D80-8980-EECEE1E1B237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1D50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6ACD87-B2F8-45EB-B2E8-399B7EDA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41" y="18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B5C645"/>
                </a:solidFill>
              </a:rPr>
              <a:t>Additional Videos and Games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07CB21C-EED0-4D8E-A469-28AE3B52D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355" y="481493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D506B"/>
                </a:solidFill>
              </a:rPr>
              <a:t>Watch the rest of the </a:t>
            </a:r>
            <a:r>
              <a:rPr lang="en-US" i="1" dirty="0">
                <a:solidFill>
                  <a:srgbClr val="1D506B"/>
                </a:solidFill>
              </a:rPr>
              <a:t>Ask, Listen, Learn </a:t>
            </a:r>
            <a:r>
              <a:rPr lang="en-US" dirty="0">
                <a:solidFill>
                  <a:srgbClr val="1D506B"/>
                </a:solidFill>
              </a:rPr>
              <a:t>brain </a:t>
            </a:r>
            <a:r>
              <a:rPr lang="en-US" dirty="0">
                <a:hlinkClick r:id="rId2"/>
              </a:rPr>
              <a:t>videos</a:t>
            </a:r>
            <a:r>
              <a:rPr lang="en-US" dirty="0">
                <a:solidFill>
                  <a:srgbClr val="1D506B"/>
                </a:solidFill>
              </a:rPr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42EA81F-D26A-4F01-BFAB-6F1467514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4056" y="489657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D506B"/>
                </a:solidFill>
              </a:rPr>
              <a:t>Visit our </a:t>
            </a:r>
            <a:r>
              <a:rPr lang="en-US" dirty="0">
                <a:hlinkClick r:id="rId3"/>
              </a:rPr>
              <a:t>games page </a:t>
            </a:r>
            <a:r>
              <a:rPr lang="en-US" dirty="0">
                <a:solidFill>
                  <a:srgbClr val="1D506B"/>
                </a:solidFill>
              </a:rPr>
              <a:t>for more educational activities!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0C582B3-ACCC-4C12-AB15-EDFC18938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056" y="2009726"/>
            <a:ext cx="4152198" cy="222185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5164394-024E-465C-9B43-D0D9836FD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18609" y="1750120"/>
            <a:ext cx="4250335" cy="26220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CAB41C-3E1E-46F6-9FFA-F6C3CBBE0343}"/>
              </a:ext>
            </a:extLst>
          </p:cNvPr>
          <p:cNvSpPr/>
          <p:nvPr/>
        </p:nvSpPr>
        <p:spPr>
          <a:xfrm>
            <a:off x="0" y="6009477"/>
            <a:ext cx="12192000" cy="866106"/>
          </a:xfrm>
          <a:prstGeom prst="rect">
            <a:avLst/>
          </a:prstGeom>
          <a:solidFill>
            <a:srgbClr val="B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5C645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A62445E-A51F-4C0A-8850-37AC856D7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61106" y="6078342"/>
            <a:ext cx="1617666" cy="65328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143A61-C898-47A1-BEA4-8D13FF4B90B2}"/>
              </a:ext>
            </a:extLst>
          </p:cNvPr>
          <p:cNvCxnSpPr>
            <a:cxnSpLocks/>
          </p:cNvCxnSpPr>
          <p:nvPr/>
        </p:nvCxnSpPr>
        <p:spPr>
          <a:xfrm>
            <a:off x="6006477" y="1684489"/>
            <a:ext cx="0" cy="380191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Slide Number Placeholder 20">
            <a:extLst>
              <a:ext uri="{FF2B5EF4-FFF2-40B4-BE49-F238E27FC236}">
                <a16:creationId xmlns:a16="http://schemas.microsoft.com/office/drawing/2014/main" id="{711DEA41-BE41-4FEB-B7DB-63DC7186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228" y="6259967"/>
            <a:ext cx="2743200" cy="365125"/>
          </a:xfrm>
        </p:spPr>
        <p:txBody>
          <a:bodyPr/>
          <a:lstStyle/>
          <a:p>
            <a:pPr algn="l"/>
            <a:fld id="{F028EA23-AA19-4C43-AABE-705813F80F72}" type="slidenum">
              <a:rPr lang="en-US" smtClean="0">
                <a:solidFill>
                  <a:srgbClr val="1D506B"/>
                </a:solidFill>
              </a:rPr>
              <a:pPr algn="l"/>
              <a:t>7</a:t>
            </a:fld>
            <a:endParaRPr lang="en-US" dirty="0">
              <a:solidFill>
                <a:srgbClr val="1D5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0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380</Words>
  <Application>Microsoft Office PowerPoint</Application>
  <PresentationFormat>Widescreen</PresentationFormat>
  <Paragraphs>56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DIN 2014</vt:lpstr>
      <vt:lpstr>Office Theme</vt:lpstr>
      <vt:lpstr>Alcohol and Your Developing Brain </vt:lpstr>
      <vt:lpstr>Pre-Lesson Activity: Neurotransmitter Tag</vt:lpstr>
      <vt:lpstr>How Alcohol Affects the Developing Brain </vt:lpstr>
      <vt:lpstr>Discussion</vt:lpstr>
      <vt:lpstr>Activity: Neuron Bobsled </vt:lpstr>
      <vt:lpstr>Discussion</vt:lpstr>
      <vt:lpstr>Additional Videos and Games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 and Your Developing Brain</dc:title>
  <dc:creator>Helen Gaynor</dc:creator>
  <cp:lastModifiedBy>DeVon Randall</cp:lastModifiedBy>
  <cp:revision>44</cp:revision>
  <cp:lastPrinted>2018-10-15T13:39:24Z</cp:lastPrinted>
  <dcterms:created xsi:type="dcterms:W3CDTF">2018-08-23T16:19:58Z</dcterms:created>
  <dcterms:modified xsi:type="dcterms:W3CDTF">2018-10-15T17:56:22Z</dcterms:modified>
</cp:coreProperties>
</file>